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2" r:id="rId3"/>
    <p:sldId id="263" r:id="rId4"/>
    <p:sldId id="264" r:id="rId5"/>
    <p:sldId id="265" r:id="rId6"/>
    <p:sldId id="267" r:id="rId7"/>
    <p:sldId id="266" r:id="rId8"/>
    <p:sldId id="269" r:id="rId9"/>
    <p:sldId id="270" r:id="rId10"/>
    <p:sldId id="261" r:id="rId11"/>
    <p:sldId id="271" r:id="rId12"/>
    <p:sldId id="272" r:id="rId13"/>
    <p:sldId id="268" r:id="rId14"/>
    <p:sldId id="25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0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86DDA-24F3-4EC6-B84C-6CFB22D3D1F5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E8A914-0FAE-4AEF-8422-272AB3AB7B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849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E8A914-0FAE-4AEF-8422-272AB3AB7B5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292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200" y="404664"/>
            <a:ext cx="3048000" cy="18288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3501008"/>
            <a:ext cx="3810000" cy="29813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710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4653136"/>
            <a:ext cx="2466975" cy="18478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717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4221088"/>
            <a:ext cx="2143125" cy="21431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82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685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354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84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0762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919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693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413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331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8040732" y="6611779"/>
            <a:ext cx="10695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Ekaterina050466</a:t>
            </a:r>
            <a:endParaRPr lang="ru-RU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C0DDB-BB4F-4892-A2E0-D760CB244601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44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hyperlink" Target="Studiya_detskogo_prazdnika_Malvina_(http---vk.com-malvina_prazdnik)-Fizminutka_Hlopay-Topay_(Orgiginal-_Viktor_Zinchuk_&#8211;_Dzheketi_Eks).mp3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13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dnz10.ucoz.ua/matematika_1.jpeg" TargetMode="External"/><Relationship Id="rId2" Type="http://schemas.openxmlformats.org/officeDocument/2006/relationships/hyperlink" Target="http://player.myshared.ru/283406/data/images/img3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asyen.ru/load/shablony_prezentacij/matematika_algebra_geometrija/shablony_prezentacij_po_matematike/517-1-0-33195" TargetMode="External"/><Relationship Id="rId5" Type="http://schemas.openxmlformats.org/officeDocument/2006/relationships/hyperlink" Target="http://learn-timestables.com/images/cartoon_bg.png" TargetMode="External"/><Relationship Id="rId4" Type="http://schemas.openxmlformats.org/officeDocument/2006/relationships/hyperlink" Target="http://www.athens.kiev.ua/wordpress/wp-content/uploads/2011/01/20110117_clip_image002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916832"/>
            <a:ext cx="7772400" cy="1470025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Batang" pitchFamily="18" charset="-127"/>
                <a:ea typeface="Batang" pitchFamily="18" charset="-127"/>
              </a:rPr>
              <a:t>Тема урока</a:t>
            </a:r>
            <a:r>
              <a:rPr lang="ru-RU" b="1" dirty="0" smtClean="0">
                <a:solidFill>
                  <a:srgbClr val="C00000"/>
                </a:solidFill>
                <a:latin typeface="Batang" pitchFamily="18" charset="-127"/>
                <a:ea typeface="Batang" pitchFamily="18" charset="-127"/>
              </a:rPr>
              <a:t> «</a:t>
            </a:r>
            <a:r>
              <a:rPr lang="ru-RU" b="1" dirty="0" smtClean="0">
                <a:solidFill>
                  <a:srgbClr val="C00000"/>
                </a:solidFill>
                <a:latin typeface="Batang" pitchFamily="18" charset="-127"/>
                <a:ea typeface="Batang" pitchFamily="18" charset="-127"/>
              </a:rPr>
              <a:t>Длина отрезка</a:t>
            </a:r>
            <a:r>
              <a:rPr lang="ru-RU" b="1" dirty="0" smtClean="0">
                <a:solidFill>
                  <a:srgbClr val="C00000"/>
                </a:solidFill>
                <a:latin typeface="Batang" pitchFamily="18" charset="-127"/>
                <a:ea typeface="Batang" pitchFamily="18" charset="-127"/>
              </a:rPr>
              <a:t>»</a:t>
            </a:r>
            <a:endParaRPr lang="ru-RU" b="1" dirty="0">
              <a:solidFill>
                <a:srgbClr val="C00000"/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14810" y="4286256"/>
            <a:ext cx="4425134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Учитель математики</a:t>
            </a:r>
          </a:p>
          <a:p>
            <a:pPr algn="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 высшей квалификационной категории                       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МАОУ «Фёдоровская СОШ»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Акбулакского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района Оренбургской 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области</a:t>
            </a:r>
          </a:p>
          <a:p>
            <a:pPr algn="r"/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Ионова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Евгения Викторовна</a:t>
            </a:r>
            <a:endParaRPr lang="ru-RU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ru-RU" sz="1400" b="1" dirty="0">
              <a:latin typeface="Batang" pitchFamily="18" charset="-127"/>
              <a:ea typeface="Batang" pitchFamily="18" charset="-127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43808" y="908720"/>
            <a:ext cx="385192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Batang" pitchFamily="18" charset="-127"/>
                <a:ea typeface="Batang" pitchFamily="18" charset="-127"/>
                <a:cs typeface="Arial" pitchFamily="34" charset="0"/>
              </a:rPr>
              <a:t>Математика 6 класс</a:t>
            </a:r>
          </a:p>
          <a:p>
            <a:pPr algn="ctr"/>
            <a:endParaRPr lang="ru-RU" b="1" dirty="0">
              <a:latin typeface="Batang" pitchFamily="18" charset="-127"/>
              <a:ea typeface="Batang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46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chemeClr val="tx2"/>
                </a:solidFill>
              </a:rPr>
              <a:t>РЕБЯТА, ПЕРЕД ВАМИ ГЕОМЕТРИЧЕСКАЯ ФИГУРА, НАЗОВИТЕ ЕЁ: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 descr="https://fs00.infourok.ru/images/doc/309/308590/1/img12.jpg"/>
          <p:cNvPicPr/>
          <p:nvPr/>
        </p:nvPicPr>
        <p:blipFill rotWithShape="1">
          <a:blip r:embed="rId2" cstate="print"/>
          <a:srcRect l="8555" t="10789" r="18184" b="35627"/>
          <a:stretch/>
        </p:blipFill>
        <p:spPr bwMode="auto">
          <a:xfrm>
            <a:off x="2195736" y="1412776"/>
            <a:ext cx="4752528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ая выноска 4"/>
          <p:cNvSpPr/>
          <p:nvPr/>
        </p:nvSpPr>
        <p:spPr>
          <a:xfrm>
            <a:off x="1835696" y="4509120"/>
            <a:ext cx="6840760" cy="1296144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Часть прямой, ограниченная двумя точками, называется отрезком</a:t>
            </a:r>
          </a:p>
          <a:p>
            <a:pPr algn="ctr"/>
            <a:r>
              <a:rPr lang="ru-RU" sz="2800" dirty="0" smtClean="0"/>
              <a:t>СВ - отрезок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97051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С помощью каких приспособлений можно измерить длину отрезка?</a:t>
            </a:r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3" name="Рисунок 2" descr="http://media.220-volt.ru/f/a0/ru/images/catalogue/157/15772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902" y="1628800"/>
            <a:ext cx="3168352" cy="2158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kub02.ru/upload/iblock/7bd/7bdecb5a1d733f8e3e7a14f4beae533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682130"/>
            <a:ext cx="3024336" cy="2178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img.smallhorse.ru/0389a5ff3797202997afe867e6010f9f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3861047"/>
            <a:ext cx="2736304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ая выноска 5"/>
          <p:cNvSpPr/>
          <p:nvPr/>
        </p:nvSpPr>
        <p:spPr>
          <a:xfrm>
            <a:off x="1907704" y="3389086"/>
            <a:ext cx="2664296" cy="615978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Линейка</a:t>
            </a:r>
            <a:endParaRPr lang="ru-RU" sz="2400" dirty="0"/>
          </a:p>
        </p:txBody>
      </p:sp>
      <p:sp>
        <p:nvSpPr>
          <p:cNvPr id="7" name="Прямоугольная выноска 6"/>
          <p:cNvSpPr/>
          <p:nvPr/>
        </p:nvSpPr>
        <p:spPr>
          <a:xfrm>
            <a:off x="6084168" y="3751064"/>
            <a:ext cx="2664296" cy="615978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Рулетка</a:t>
            </a:r>
            <a:endParaRPr lang="ru-RU" sz="2400" dirty="0"/>
          </a:p>
        </p:txBody>
      </p:sp>
      <p:sp>
        <p:nvSpPr>
          <p:cNvPr id="8" name="Прямоугольная выноска 7"/>
          <p:cNvSpPr/>
          <p:nvPr/>
        </p:nvSpPr>
        <p:spPr>
          <a:xfrm>
            <a:off x="4283968" y="5517232"/>
            <a:ext cx="3132348" cy="72008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Штангенциркуль</a:t>
            </a:r>
          </a:p>
          <a:p>
            <a:pPr algn="ctr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65016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chemeClr val="tx2"/>
                </a:solidFill>
              </a:rPr>
              <a:t>Какие </a:t>
            </a:r>
            <a:r>
              <a:rPr lang="ru-RU" b="1" dirty="0">
                <a:solidFill>
                  <a:schemeClr val="tx2"/>
                </a:solidFill>
              </a:rPr>
              <a:t>единицы измерения вы будите при этом использовать?</a:t>
            </a:r>
            <a:br>
              <a:rPr lang="ru-RU" b="1" dirty="0">
                <a:solidFill>
                  <a:schemeClr val="tx2"/>
                </a:solidFill>
              </a:rPr>
            </a:br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3" name="Рисунок 2" descr="https://ds03.infourok.ru/uploads/ex/11dc/000666f3-d3298ebb/img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8124" y="2083752"/>
            <a:ext cx="4098131" cy="372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046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Проверка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47248" cy="4525963"/>
          </a:xfrm>
        </p:spPr>
        <p:txBody>
          <a:bodyPr/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АВ = 1 </a:t>
            </a:r>
            <a:r>
              <a:rPr lang="ru-RU" sz="3600" b="1" dirty="0" err="1" smtClean="0">
                <a:solidFill>
                  <a:srgbClr val="FF0000"/>
                </a:solidFill>
              </a:rPr>
              <a:t>дм</a:t>
            </a:r>
            <a:endParaRPr lang="ru-RU" sz="3600" b="1" dirty="0" smtClean="0">
              <a:solidFill>
                <a:srgbClr val="FF0000"/>
              </a:solidFill>
            </a:endParaRPr>
          </a:p>
          <a:p>
            <a:r>
              <a:rPr lang="ru-RU" sz="3600" b="1" dirty="0" smtClean="0">
                <a:solidFill>
                  <a:srgbClr val="FF0000"/>
                </a:solidFill>
              </a:rPr>
              <a:t>СД= 2 </a:t>
            </a:r>
            <a:r>
              <a:rPr lang="ru-RU" sz="3600" b="1" dirty="0" err="1" smtClean="0">
                <a:solidFill>
                  <a:srgbClr val="FF0000"/>
                </a:solidFill>
              </a:rPr>
              <a:t>дм</a:t>
            </a:r>
            <a:endParaRPr lang="ru-RU" sz="3600" b="1" dirty="0" smtClean="0">
              <a:solidFill>
                <a:srgbClr val="FF0000"/>
              </a:solidFill>
            </a:endParaRPr>
          </a:p>
          <a:p>
            <a:r>
              <a:rPr lang="ru-RU" sz="3600" b="1" dirty="0" smtClean="0">
                <a:solidFill>
                  <a:srgbClr val="FF0000"/>
                </a:solidFill>
              </a:rPr>
              <a:t>КМ = 1,7 </a:t>
            </a:r>
            <a:r>
              <a:rPr lang="ru-RU" sz="3600" b="1" dirty="0" err="1" smtClean="0">
                <a:solidFill>
                  <a:srgbClr val="FF0000"/>
                </a:solidFill>
              </a:rPr>
              <a:t>дм</a:t>
            </a:r>
            <a:endParaRPr lang="ru-RU" sz="3600" b="1" dirty="0" smtClean="0">
              <a:solidFill>
                <a:srgbClr val="FF0000"/>
              </a:solidFill>
            </a:endParaRPr>
          </a:p>
          <a:p>
            <a:r>
              <a:rPr lang="en-US" sz="3600" b="1" dirty="0" smtClean="0">
                <a:solidFill>
                  <a:srgbClr val="FF0000"/>
                </a:solidFill>
              </a:rPr>
              <a:t>EF</a:t>
            </a:r>
            <a:r>
              <a:rPr lang="ru-RU" sz="3600" b="1" dirty="0" smtClean="0">
                <a:solidFill>
                  <a:srgbClr val="FF0000"/>
                </a:solidFill>
              </a:rPr>
              <a:t>  </a:t>
            </a:r>
            <a:r>
              <a:rPr lang="ru-RU" sz="3600" b="1" dirty="0" smtClean="0">
                <a:solidFill>
                  <a:srgbClr val="FF0000"/>
                </a:solidFill>
                <a:sym typeface="Symbol"/>
              </a:rPr>
              <a:t>2,6 </a:t>
            </a:r>
            <a:r>
              <a:rPr lang="ru-RU" sz="3600" b="1" dirty="0" err="1" smtClean="0">
                <a:solidFill>
                  <a:srgbClr val="FF0000"/>
                </a:solidFill>
                <a:sym typeface="Symbol"/>
              </a:rPr>
              <a:t>дм</a:t>
            </a:r>
            <a:r>
              <a:rPr lang="ru-RU" sz="3600" b="1" dirty="0" smtClean="0">
                <a:solidFill>
                  <a:srgbClr val="FF0000"/>
                </a:solidFill>
                <a:sym typeface="Symbol"/>
              </a:rPr>
              <a:t>  </a:t>
            </a:r>
            <a:r>
              <a:rPr lang="ru-RU" sz="3600" dirty="0" smtClean="0">
                <a:solidFill>
                  <a:srgbClr val="002060"/>
                </a:solidFill>
                <a:sym typeface="Symbol"/>
              </a:rPr>
              <a:t>(с точностью до 0,1 </a:t>
            </a:r>
            <a:r>
              <a:rPr lang="ru-RU" sz="3600" dirty="0" err="1" smtClean="0">
                <a:solidFill>
                  <a:srgbClr val="002060"/>
                </a:solidFill>
                <a:sym typeface="Symbol"/>
              </a:rPr>
              <a:t>дм</a:t>
            </a:r>
            <a:r>
              <a:rPr lang="ru-RU" sz="3600" dirty="0" smtClean="0">
                <a:solidFill>
                  <a:srgbClr val="002060"/>
                </a:solidFill>
                <a:sym typeface="Symbol"/>
              </a:rPr>
              <a:t> с                           недостатком)</a:t>
            </a:r>
            <a:endParaRPr lang="en-US" sz="3600" dirty="0" smtClean="0">
              <a:solidFill>
                <a:srgbClr val="002060"/>
              </a:solidFill>
            </a:endParaRPr>
          </a:p>
          <a:p>
            <a:r>
              <a:rPr lang="en-US" sz="3600" b="1" dirty="0" smtClean="0">
                <a:solidFill>
                  <a:srgbClr val="FF0000"/>
                </a:solidFill>
              </a:rPr>
              <a:t>HG</a:t>
            </a:r>
            <a:r>
              <a:rPr lang="ru-RU" sz="3600" b="1" dirty="0" smtClean="0">
                <a:solidFill>
                  <a:srgbClr val="FF0000"/>
                </a:solidFill>
                <a:sym typeface="Symbol"/>
              </a:rPr>
              <a:t>2,65 </a:t>
            </a:r>
            <a:r>
              <a:rPr lang="ru-RU" sz="3600" b="1" dirty="0" err="1" smtClean="0">
                <a:solidFill>
                  <a:srgbClr val="FF0000"/>
                </a:solidFill>
                <a:sym typeface="Symbol"/>
              </a:rPr>
              <a:t>дм</a:t>
            </a:r>
            <a:r>
              <a:rPr lang="ru-RU" sz="3600" b="1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ru-RU" sz="3600" dirty="0" smtClean="0">
                <a:solidFill>
                  <a:srgbClr val="002060"/>
                </a:solidFill>
                <a:sym typeface="Symbol"/>
              </a:rPr>
              <a:t>(с точностью до 0,01 </a:t>
            </a:r>
            <a:r>
              <a:rPr lang="ru-RU" sz="3600" dirty="0" err="1" smtClean="0">
                <a:solidFill>
                  <a:srgbClr val="002060"/>
                </a:solidFill>
                <a:sym typeface="Symbol"/>
              </a:rPr>
              <a:t>дм</a:t>
            </a:r>
            <a:r>
              <a:rPr lang="ru-RU" sz="3600" dirty="0" smtClean="0">
                <a:solidFill>
                  <a:srgbClr val="002060"/>
                </a:solidFill>
                <a:sym typeface="Symbol"/>
              </a:rPr>
              <a:t> с недостатком)</a:t>
            </a:r>
            <a:endParaRPr lang="en-US" sz="3600" dirty="0">
              <a:solidFill>
                <a:srgbClr val="002060"/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105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chemeClr val="accent2"/>
                </a:solidFill>
              </a:rPr>
              <a:t>Физминутка</a:t>
            </a:r>
            <a:endParaRPr lang="ru-RU" b="1" dirty="0">
              <a:solidFill>
                <a:schemeClr val="accent2"/>
              </a:solidFill>
            </a:endParaRPr>
          </a:p>
        </p:txBody>
      </p:sp>
      <p:pic>
        <p:nvPicPr>
          <p:cNvPr id="1026" name="Picture 2" descr="http://veselajashkola.ru/wp-content/uploads/2011/10/shkolnye_kartinki_105.gif">
            <a:hlinkClick r:id="rId2" action="ppaction://hlinkfile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916832"/>
            <a:ext cx="3024336" cy="3506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87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Задание 1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57200" y="1052737"/>
            <a:ext cx="8147248" cy="18722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>
                <a:solidFill>
                  <a:srgbClr val="002060"/>
                </a:solidFill>
              </a:rPr>
              <a:t>Два друга поспорили, у кого из них диагональ телевизора длинней. Первый говорит, что диагональ его телевизора равна 81 см, а второй утверждает, что у него – 32 </a:t>
            </a:r>
            <a:r>
              <a:rPr lang="ru-RU" sz="2800" b="1" dirty="0">
                <a:solidFill>
                  <a:srgbClr val="002060"/>
                </a:solidFill>
                <a:hlinkClick r:id="rId2" action="ppaction://hlinksldjump"/>
              </a:rPr>
              <a:t>дюйма.</a:t>
            </a:r>
            <a:r>
              <a:rPr lang="ru-RU" sz="2800" b="1" dirty="0">
                <a:solidFill>
                  <a:srgbClr val="002060"/>
                </a:solidFill>
              </a:rPr>
              <a:t> Кто из друзей </a:t>
            </a:r>
            <a:r>
              <a:rPr lang="ru-RU" sz="2800" b="1" dirty="0" smtClean="0">
                <a:solidFill>
                  <a:srgbClr val="002060"/>
                </a:solidFill>
              </a:rPr>
              <a:t>прав ?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sz="quarter" idx="4"/>
          </p:nvPr>
        </p:nvSpPr>
        <p:spPr>
          <a:xfrm>
            <a:off x="4716016" y="3068961"/>
            <a:ext cx="3970784" cy="3024335"/>
          </a:xfrm>
        </p:spPr>
        <p:txBody>
          <a:bodyPr/>
          <a:lstStyle/>
          <a:p>
            <a:pPr marL="0" indent="0">
              <a:buNone/>
            </a:pPr>
            <a:r>
              <a:rPr lang="ru-RU" sz="3200" b="1" dirty="0">
                <a:solidFill>
                  <a:schemeClr val="accent1"/>
                </a:solidFill>
              </a:rPr>
              <a:t>32* 2,54 =81,28 см</a:t>
            </a:r>
          </a:p>
          <a:p>
            <a:pPr marL="0" indent="0">
              <a:buNone/>
            </a:pPr>
            <a:r>
              <a:rPr lang="ru-RU" sz="3200" b="1" dirty="0">
                <a:solidFill>
                  <a:schemeClr val="accent1"/>
                </a:solidFill>
              </a:rPr>
              <a:t>81 см &lt; 81,28 </a:t>
            </a:r>
            <a:r>
              <a:rPr lang="ru-RU" sz="3200" b="1" dirty="0" smtClean="0">
                <a:solidFill>
                  <a:schemeClr val="accent1"/>
                </a:solidFill>
              </a:rPr>
              <a:t>см</a:t>
            </a:r>
          </a:p>
          <a:p>
            <a:pPr marL="0" indent="0">
              <a:buNone/>
            </a:pPr>
            <a:endParaRPr lang="ru-RU" sz="3200" b="1" dirty="0"/>
          </a:p>
          <a:p>
            <a:pPr marL="0" indent="0">
              <a:buNone/>
            </a:pPr>
            <a:r>
              <a:rPr lang="ru-RU" sz="3200" b="1" dirty="0">
                <a:solidFill>
                  <a:srgbClr val="002060"/>
                </a:solidFill>
              </a:rPr>
              <a:t>Ответ: второй друг прав.</a:t>
            </a:r>
          </a:p>
          <a:p>
            <a:endParaRPr lang="ru-RU" dirty="0"/>
          </a:p>
        </p:txBody>
      </p:sp>
      <p:pic>
        <p:nvPicPr>
          <p:cNvPr id="6" name="Рисунок 5" descr="https://im0-tub-ru.yandex.net/i?id=9aaf8814f610a19b65d33722f432edf7&amp;n=33&amp;h=215&amp;w=32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573016"/>
            <a:ext cx="3384376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85440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</p:spPr>
        <p:txBody>
          <a:bodyPr>
            <a:normAutofit fontScale="90000"/>
          </a:bodyPr>
          <a:lstStyle/>
          <a:p>
            <a:r>
              <a:rPr lang="ru-RU" b="1" u="sng" dirty="0">
                <a:solidFill>
                  <a:srgbClr val="C00000"/>
                </a:solidFill>
              </a:rPr>
              <a:t>Задание 2</a:t>
            </a: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7787208" cy="1828799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Длина отрезка АВ выражена числом 5,375. Запишите приближённую длину отрезка с точностью до 1; до 0,1.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4149080"/>
            <a:ext cx="4038600" cy="1977083"/>
          </a:xfrm>
        </p:spPr>
        <p:txBody>
          <a:bodyPr/>
          <a:lstStyle/>
          <a:p>
            <a:r>
              <a:rPr lang="ru-RU" sz="3600" b="1" dirty="0">
                <a:solidFill>
                  <a:srgbClr val="0070C0"/>
                </a:solidFill>
              </a:rPr>
              <a:t>5,375 ≈ 5</a:t>
            </a:r>
          </a:p>
          <a:p>
            <a:r>
              <a:rPr lang="ru-RU" sz="3600" b="1" dirty="0">
                <a:solidFill>
                  <a:srgbClr val="0070C0"/>
                </a:solidFill>
              </a:rPr>
              <a:t>5,375 ≈ 5,4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4785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 fontScale="90000"/>
          </a:bodyPr>
          <a:lstStyle/>
          <a:p>
            <a:r>
              <a:rPr lang="ru-RU" b="1" u="sng" dirty="0">
                <a:solidFill>
                  <a:srgbClr val="C00000"/>
                </a:solidFill>
              </a:rPr>
              <a:t>Задание 3</a:t>
            </a: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19256" cy="27649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На прямой отмечены точки А, В, С.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Длина отрезка АВ выражена числом 7,345 , а длина отрезка ВС выражена числом 2, 48 . Запишите приближённую длину отрезка АС (рассмотрите всевозможные случаи) с точностью до 0,01.</a:t>
            </a:r>
          </a:p>
          <a:p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1560" y="4293096"/>
            <a:ext cx="8075240" cy="1833067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1 случай </a:t>
            </a:r>
            <a:r>
              <a:rPr lang="ru-RU" sz="3600" b="1" dirty="0">
                <a:solidFill>
                  <a:srgbClr val="FF0000"/>
                </a:solidFill>
              </a:rPr>
              <a:t>АС= 7,345 +2,48=9,825≈9,83</a:t>
            </a:r>
          </a:p>
          <a:p>
            <a:pPr marL="0" lvl="0" indent="0"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2 случай </a:t>
            </a:r>
            <a:r>
              <a:rPr lang="ru-RU" sz="3600" b="1" dirty="0">
                <a:solidFill>
                  <a:srgbClr val="FF0000"/>
                </a:solidFill>
              </a:rPr>
              <a:t>АС=7,345 – 2,48=4,865≈4,87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4080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Подсказка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62899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>
                <a:solidFill>
                  <a:srgbClr val="002060"/>
                </a:solidFill>
              </a:rPr>
              <a:t>Должно быть известно вам наибольшее </a:t>
            </a:r>
            <a:r>
              <a:rPr lang="ru-RU" b="1" i="1" u="sng" dirty="0">
                <a:solidFill>
                  <a:srgbClr val="002060"/>
                </a:solidFill>
              </a:rPr>
              <a:t>расстояние между концами</a:t>
            </a:r>
            <a:r>
              <a:rPr lang="ru-RU" b="1" i="1" dirty="0">
                <a:solidFill>
                  <a:srgbClr val="002060"/>
                </a:solidFill>
              </a:rPr>
              <a:t> указательного и большого пальцев. Или </a:t>
            </a:r>
            <a:r>
              <a:rPr lang="ru-RU" b="1" i="1" u="sng" dirty="0">
                <a:solidFill>
                  <a:srgbClr val="002060"/>
                </a:solidFill>
              </a:rPr>
              <a:t>расстояние между концами</a:t>
            </a:r>
            <a:r>
              <a:rPr lang="ru-RU" b="1" i="1" dirty="0">
                <a:solidFill>
                  <a:srgbClr val="002060"/>
                </a:solidFill>
              </a:rPr>
              <a:t> мизинца и большого пальцев .</a:t>
            </a:r>
            <a:br>
              <a:rPr lang="ru-RU" b="1" i="1" dirty="0">
                <a:solidFill>
                  <a:srgbClr val="002060"/>
                </a:solidFill>
              </a:rPr>
            </a:br>
            <a:r>
              <a:rPr lang="ru-RU" b="1" i="1" dirty="0">
                <a:solidFill>
                  <a:srgbClr val="002060"/>
                </a:solidFill>
              </a:rPr>
              <a:t>Вооружившись всеми этими сведениями, вы сможете довольно удовлетворительно выполнять разнообразные измерения буквально голыми руками, даже в темноте.</a:t>
            </a:r>
            <a:endParaRPr lang="ru-RU" b="1" dirty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771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692696"/>
            <a:ext cx="7772400" cy="1362075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Домашнее задание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722313" y="1484785"/>
            <a:ext cx="7772400" cy="2922116"/>
          </a:xfrm>
        </p:spPr>
        <p:txBody>
          <a:bodyPr>
            <a:noAutofit/>
          </a:bodyPr>
          <a:lstStyle/>
          <a:p>
            <a:pPr lvl="0"/>
            <a:r>
              <a:rPr lang="ru-RU" sz="3600" b="1" dirty="0" smtClean="0">
                <a:solidFill>
                  <a:srgbClr val="002060"/>
                </a:solidFill>
              </a:rPr>
              <a:t>1. Повторить </a:t>
            </a:r>
            <a:r>
              <a:rPr lang="ru-RU" sz="3600" b="1" dirty="0">
                <a:solidFill>
                  <a:srgbClr val="002060"/>
                </a:solidFill>
              </a:rPr>
              <a:t>п. 5.1-5.5;№1022, №1023</a:t>
            </a:r>
          </a:p>
          <a:p>
            <a:pPr lvl="0"/>
            <a:r>
              <a:rPr lang="ru-RU" sz="3600" b="1" dirty="0" smtClean="0">
                <a:solidFill>
                  <a:srgbClr val="002060"/>
                </a:solidFill>
              </a:rPr>
              <a:t>2. Вспомните </a:t>
            </a:r>
            <a:r>
              <a:rPr lang="ru-RU" sz="3600" b="1" dirty="0">
                <a:solidFill>
                  <a:srgbClr val="002060"/>
                </a:solidFill>
              </a:rPr>
              <a:t>пословицы, поговорки, в которых фигурируют меры длины.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>3. Найти русские </a:t>
            </a:r>
            <a:r>
              <a:rPr lang="ru-RU" sz="3600" b="1" dirty="0">
                <a:solidFill>
                  <a:srgbClr val="002060"/>
                </a:solidFill>
              </a:rPr>
              <a:t>единицы измерения </a:t>
            </a:r>
            <a:r>
              <a:rPr lang="ru-RU" sz="3600" b="1" dirty="0" smtClean="0">
                <a:solidFill>
                  <a:srgbClr val="002060"/>
                </a:solidFill>
              </a:rPr>
              <a:t>длины.</a:t>
            </a:r>
            <a:endParaRPr lang="ru-RU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96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772400" cy="1362075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Рефлексия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1268761"/>
            <a:ext cx="7772400" cy="3096343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-</a:t>
            </a:r>
            <a:r>
              <a:rPr lang="ru-RU" sz="2800" b="1" dirty="0">
                <a:solidFill>
                  <a:srgbClr val="002060"/>
                </a:solidFill>
              </a:rPr>
              <a:t>Если вы считаете, что поняли тему урока, то положите на край стола красный квадрат.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-Если вы считаете, что не достаточно усвоили материал, то синий.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-Если вы считаете, что не поняли тему урока, то белый.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97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900igr.net/datai/matematika/Starinnye-mery-dliny/0006-002-Djujm-mera-dliny-ravnaja-dline-3-sukhikh-zjoren-jachmenja-vytjanutykh-iz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2122" y="4365104"/>
            <a:ext cx="2394294" cy="1892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2965" y="620688"/>
            <a:ext cx="8229600" cy="144016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002060"/>
                </a:solidFill>
              </a:rPr>
              <a:t>С</a:t>
            </a:r>
            <a:r>
              <a:rPr lang="ru-RU" sz="4000" b="1" dirty="0" smtClean="0">
                <a:solidFill>
                  <a:srgbClr val="002060"/>
                </a:solidFill>
              </a:rPr>
              <a:t>амая маленькая древняя мера длины</a:t>
            </a:r>
            <a:br>
              <a:rPr lang="ru-RU" sz="4000" b="1" dirty="0" smtClean="0">
                <a:solidFill>
                  <a:srgbClr val="002060"/>
                </a:solidFill>
              </a:rPr>
            </a:br>
            <a:r>
              <a:rPr lang="ru-RU" sz="4000" b="1" dirty="0" smtClean="0">
                <a:solidFill>
                  <a:srgbClr val="002060"/>
                </a:solidFill>
              </a:rPr>
              <a:t> </a:t>
            </a:r>
            <a:r>
              <a:rPr lang="ru-RU" sz="4000" b="1" dirty="0">
                <a:solidFill>
                  <a:srgbClr val="002060"/>
                </a:solidFill>
              </a:rPr>
              <a:t>в странах </a:t>
            </a:r>
            <a:r>
              <a:rPr lang="ru-RU" sz="4000" b="1" dirty="0" smtClean="0">
                <a:solidFill>
                  <a:srgbClr val="002060"/>
                </a:solidFill>
              </a:rPr>
              <a:t>Европы</a:t>
            </a:r>
            <a:r>
              <a:rPr lang="ru-RU" sz="3600" b="1" dirty="0">
                <a:solidFill>
                  <a:srgbClr val="002060"/>
                </a:solidFill>
              </a:rPr>
              <a:t/>
            </a:r>
            <a:br>
              <a:rPr lang="ru-RU" sz="3600" b="1" dirty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/>
          <a:lstStyle/>
          <a:p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Э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та </a:t>
            </a: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мера очень часто используется в нашей 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жизни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4000" b="1" i="1" dirty="0">
                <a:solidFill>
                  <a:srgbClr val="FF0000"/>
                </a:solidFill>
              </a:rPr>
              <a:t>Дюйм</a:t>
            </a:r>
            <a:r>
              <a:rPr lang="ru-RU" sz="4000" b="1" dirty="0"/>
              <a:t> </a:t>
            </a: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– мера, равная длине верхней фаланги большого пальца.</a:t>
            </a:r>
          </a:p>
          <a:p>
            <a:r>
              <a:rPr lang="ru-RU" sz="4000" b="1" i="1" dirty="0" smtClean="0">
                <a:solidFill>
                  <a:srgbClr val="FF0000"/>
                </a:solidFill>
              </a:rPr>
              <a:t>               1 </a:t>
            </a:r>
            <a:r>
              <a:rPr lang="ru-RU" sz="4000" b="1" i="1" dirty="0">
                <a:solidFill>
                  <a:srgbClr val="FF0000"/>
                </a:solidFill>
              </a:rPr>
              <a:t>дюйм ≈ 2, 54 см</a:t>
            </a:r>
            <a:endParaRPr lang="ru-RU" sz="4000" b="1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8" name="Управляющая кнопка: домой 7">
            <a:hlinkClick r:id="rId3" action="ppaction://hlinksldjump" highlightClick="1"/>
          </p:cNvPr>
          <p:cNvSpPr/>
          <p:nvPr/>
        </p:nvSpPr>
        <p:spPr>
          <a:xfrm>
            <a:off x="7949320" y="5733254"/>
            <a:ext cx="734191" cy="811111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24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11560" y="332656"/>
            <a:ext cx="7772400" cy="461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C00000"/>
                </a:solidFill>
                <a:latin typeface="Batang" pitchFamily="18" charset="-127"/>
                <a:ea typeface="Batang" pitchFamily="18" charset="-127"/>
                <a:cs typeface="Arial" pitchFamily="34" charset="0"/>
              </a:rPr>
              <a:t>Используемые источники</a:t>
            </a:r>
            <a:endParaRPr lang="ru-RU" b="1" dirty="0">
              <a:solidFill>
                <a:srgbClr val="C00000"/>
              </a:solidFill>
              <a:latin typeface="Batang" pitchFamily="18" charset="-127"/>
              <a:ea typeface="Batang" pitchFamily="18" charset="-127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438455"/>
            <a:ext cx="8280920" cy="4940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ru-RU" dirty="0">
                <a:ea typeface="Calibri"/>
                <a:cs typeface="Times New Roman"/>
              </a:rPr>
              <a:t>Фон </a:t>
            </a:r>
            <a:r>
              <a:rPr lang="ru-RU" u="sng" dirty="0" smtClean="0">
                <a:solidFill>
                  <a:srgbClr val="0000FF"/>
                </a:solidFill>
                <a:ea typeface="Calibri"/>
                <a:cs typeface="Times New Roman"/>
                <a:hlinkClick r:id="rId2"/>
              </a:rPr>
              <a:t>http://</a:t>
            </a:r>
            <a:r>
              <a:rPr lang="ru-RU" u="sng" dirty="0">
                <a:solidFill>
                  <a:srgbClr val="0000FF"/>
                </a:solidFill>
                <a:ea typeface="Calibri"/>
                <a:cs typeface="Times New Roman"/>
                <a:hlinkClick r:id="rId2"/>
              </a:rPr>
              <a:t>player.myshared.ru/283406/data/images/img3.jpg</a:t>
            </a:r>
            <a:r>
              <a:rPr lang="ru-RU" dirty="0">
                <a:ea typeface="Calibri"/>
                <a:cs typeface="Times New Roman"/>
              </a:rPr>
              <a:t> 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ru-RU" dirty="0">
                <a:ea typeface="Calibri"/>
                <a:cs typeface="Times New Roman"/>
              </a:rPr>
              <a:t>Слоник </a:t>
            </a:r>
            <a:r>
              <a:rPr lang="ru-RU" u="sng" dirty="0">
                <a:solidFill>
                  <a:srgbClr val="0000FF"/>
                </a:solidFill>
                <a:ea typeface="Calibri"/>
                <a:cs typeface="Times New Roman"/>
                <a:hlinkClick r:id="rId3"/>
              </a:rPr>
              <a:t>http://dnz10.ucoz.ua/matematika_1.jpeg</a:t>
            </a:r>
            <a:r>
              <a:rPr lang="ru-RU" dirty="0">
                <a:ea typeface="Calibri"/>
                <a:cs typeface="Times New Roman"/>
              </a:rPr>
              <a:t> 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ru-RU" dirty="0">
                <a:ea typeface="Calibri"/>
                <a:cs typeface="Times New Roman"/>
              </a:rPr>
              <a:t>Мальчик </a:t>
            </a:r>
            <a:r>
              <a:rPr lang="ru-RU" u="sng" dirty="0">
                <a:solidFill>
                  <a:srgbClr val="0000FF"/>
                </a:solidFill>
                <a:ea typeface="Calibri"/>
                <a:cs typeface="Times New Roman"/>
                <a:hlinkClick r:id="rId4"/>
              </a:rPr>
              <a:t>http://www.athens.kiev.ua/wordpress/wp-content/uploads/2011/01/20110117_clip_image002.jpg</a:t>
            </a:r>
            <a:r>
              <a:rPr lang="ru-RU" dirty="0">
                <a:ea typeface="Calibri"/>
                <a:cs typeface="Times New Roman"/>
              </a:rPr>
              <a:t> 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ru-RU" dirty="0">
                <a:ea typeface="Calibri"/>
                <a:cs typeface="Times New Roman"/>
              </a:rPr>
              <a:t>Дети </a:t>
            </a:r>
            <a:r>
              <a:rPr lang="ru-RU" u="sng" dirty="0">
                <a:solidFill>
                  <a:srgbClr val="0000FF"/>
                </a:solidFill>
                <a:ea typeface="Calibri"/>
                <a:cs typeface="Times New Roman"/>
                <a:hlinkClick r:id="rId5"/>
              </a:rPr>
              <a:t>http://learn-timestables.com/images/cartoon_bg.png</a:t>
            </a:r>
            <a:r>
              <a:rPr lang="ru-RU" dirty="0">
                <a:ea typeface="Calibri"/>
                <a:cs typeface="Times New Roman"/>
              </a:rPr>
              <a:t> </a:t>
            </a:r>
            <a:endParaRPr lang="ru-RU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dirty="0" smtClean="0">
                <a:ea typeface="Calibri"/>
                <a:cs typeface="Times New Roman"/>
                <a:hlinkClick r:id="rId6"/>
              </a:rPr>
              <a:t>http://easyen.ru/load/shablony_prezentacij/matematika_algebra_geometrija/shablony_prezentacij_po_matematike/517-1-0-33195</a:t>
            </a:r>
            <a:endParaRPr lang="ru-RU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ru-RU" dirty="0"/>
              <a:t>Никольский С.М., Потапов М. К., Решетников Н. Н. и др. «Математика. 6 класс», − М.: Просвещение, </a:t>
            </a:r>
            <a:r>
              <a:rPr lang="ru-RU" dirty="0" smtClean="0"/>
              <a:t>2017г</a:t>
            </a:r>
            <a:r>
              <a:rPr lang="ru-RU" dirty="0"/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endParaRPr lang="ru-RU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endParaRPr lang="ru-RU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endParaRPr lang="ru-RU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4234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390</Words>
  <Application>Microsoft Office PowerPoint</Application>
  <PresentationFormat>Экран (4:3)</PresentationFormat>
  <Paragraphs>58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Тема урока «Длина отрезка»</vt:lpstr>
      <vt:lpstr>РЕБЯТА, ПЕРЕД ВАМИ ГЕОМЕТРИЧЕСКАЯ ФИГУРА, НАЗОВИТЕ ЕЁ: </vt:lpstr>
      <vt:lpstr>С помощью каких приспособлений можно измерить длину отрезка?</vt:lpstr>
      <vt:lpstr> Какие единицы измерения вы будите при этом использовать? </vt:lpstr>
      <vt:lpstr>Проверка</vt:lpstr>
      <vt:lpstr>Физминутка</vt:lpstr>
      <vt:lpstr>Задание 1 </vt:lpstr>
      <vt:lpstr>Задание 2 </vt:lpstr>
      <vt:lpstr>Задание 3 </vt:lpstr>
      <vt:lpstr>Подсказка</vt:lpstr>
      <vt:lpstr>Домашнее задание</vt:lpstr>
      <vt:lpstr>Рефлексия</vt:lpstr>
      <vt:lpstr>Самая маленькая древняя мера длины  в странах Европы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</dc:creator>
  <cp:lastModifiedBy>Ионова Евгения</cp:lastModifiedBy>
  <cp:revision>17</cp:revision>
  <dcterms:created xsi:type="dcterms:W3CDTF">2015-08-19T01:25:17Z</dcterms:created>
  <dcterms:modified xsi:type="dcterms:W3CDTF">2017-06-16T05:13:58Z</dcterms:modified>
</cp:coreProperties>
</file>